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36"/>
  </p:notesMasterIdLst>
  <p:sldIdLst>
    <p:sldId id="256" r:id="rId2"/>
    <p:sldId id="260" r:id="rId3"/>
    <p:sldId id="295" r:id="rId4"/>
    <p:sldId id="296" r:id="rId5"/>
    <p:sldId id="293" r:id="rId6"/>
    <p:sldId id="286" r:id="rId7"/>
    <p:sldId id="294" r:id="rId8"/>
    <p:sldId id="271" r:id="rId9"/>
    <p:sldId id="272" r:id="rId10"/>
    <p:sldId id="289" r:id="rId11"/>
    <p:sldId id="281" r:id="rId12"/>
    <p:sldId id="280" r:id="rId13"/>
    <p:sldId id="270" r:id="rId14"/>
    <p:sldId id="268" r:id="rId15"/>
    <p:sldId id="269" r:id="rId16"/>
    <p:sldId id="283" r:id="rId17"/>
    <p:sldId id="275" r:id="rId18"/>
    <p:sldId id="282" r:id="rId19"/>
    <p:sldId id="290" r:id="rId20"/>
    <p:sldId id="284" r:id="rId21"/>
    <p:sldId id="277" r:id="rId22"/>
    <p:sldId id="259" r:id="rId23"/>
    <p:sldId id="274" r:id="rId24"/>
    <p:sldId id="299" r:id="rId25"/>
    <p:sldId id="300" r:id="rId26"/>
    <p:sldId id="298" r:id="rId27"/>
    <p:sldId id="276" r:id="rId28"/>
    <p:sldId id="297" r:id="rId29"/>
    <p:sldId id="285" r:id="rId30"/>
    <p:sldId id="264" r:id="rId31"/>
    <p:sldId id="287" r:id="rId32"/>
    <p:sldId id="291" r:id="rId33"/>
    <p:sldId id="292" r:id="rId34"/>
    <p:sldId id="288" r:id="rId35"/>
  </p:sldIdLst>
  <p:sldSz cx="9144000" cy="5143500" type="screen16x9"/>
  <p:notesSz cx="6858000" cy="9144000"/>
  <p:embeddedFontLst>
    <p:embeddedFont>
      <p:font typeface="Montserrat" panose="020B0604020202020204" charset="0"/>
      <p:regular r:id="rId37"/>
      <p:bold r:id="rId38"/>
    </p:embeddedFont>
    <p:embeddedFont>
      <p:font typeface="Raleway" panose="020B0604020202020204" charset="0"/>
      <p:regular r:id="rId39"/>
      <p:bold r:id="rId40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5050"/>
    <a:srgbClr val="F7ECD7"/>
    <a:srgbClr val="FC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457" autoAdjust="0"/>
  </p:normalViewPr>
  <p:slideViewPr>
    <p:cSldViewPr snapToGrid="0">
      <p:cViewPr varScale="1">
        <p:scale>
          <a:sx n="102" d="100"/>
          <a:sy n="102" d="100"/>
        </p:scale>
        <p:origin x="6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2.png>
</file>

<file path=ppt/media/image20.png>
</file>

<file path=ppt/media/image21.gif>
</file>

<file path=ppt/media/image3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8582420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58054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92148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Multiple</a:t>
            </a:r>
            <a:r>
              <a:rPr lang="en-US" baseline="0" dirty="0" smtClean="0"/>
              <a:t> files used for one thing, </a:t>
            </a: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applications became really UNPREDICTABLE</a:t>
            </a:r>
            <a:r>
              <a:rPr lang="en-US" sz="11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very complex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We are cutting these things because of technology concerns not because of our needs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This can become really messy when the projects gets bigger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 should be modular and a module should be responsible for one thing only, when we find module that manages two different parts of the application than you should separate those two things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React goes different way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 introduces web components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everything is done in COMPONENT-BASE</a:t>
            </a:r>
            <a:r>
              <a:rPr lang="en-US" sz="11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architecture</a:t>
            </a:r>
          </a:p>
          <a:p>
            <a:pPr marL="171450" marR="0" indent="-1714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Knows how to render itself, how it acts on actions, you can even embed style</a:t>
            </a:r>
            <a:endParaRPr lang="en-US" sz="11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rtl="0" fontAlgn="base"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practical use it appears more handy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marL="171450" indent="-171450" rtl="0" fontAlgn="base"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give data into component and you get render result back</a:t>
            </a:r>
            <a:endParaRPr lang="en-US" sz="11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0955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know the feeling when you don't trust your code 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38614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We</a:t>
            </a:r>
            <a:r>
              <a:rPr lang="en-US" baseline="0" dirty="0" smtClean="0"/>
              <a:t> want to ADD A NEW MESSAGE</a:t>
            </a:r>
            <a:endParaRPr lang="en-US" dirty="0" smtClean="0"/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Another proble</a:t>
            </a:r>
            <a:r>
              <a:rPr lang="en-US" baseline="0" dirty="0" smtClean="0"/>
              <a:t>m with existing MVC frameworks is that they often re-render whole parts of page even though don’t have to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aseline="0" dirty="0" smtClean="0"/>
              <a:t>And they are usually tightly coupled with the DOM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07135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Typical MVC framework do heavy aggressive re-rendering of views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you changed the data you had to re-render completely the amount of views and components that depend on that data, because you didn't know to what elements they are tight to</a:t>
            </a:r>
            <a:endParaRPr lang="en-US" sz="11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Another thing in which React</a:t>
            </a:r>
            <a:r>
              <a:rPr lang="en-US" sz="11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different - o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 frameworks are very bound to DOM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25117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Virtual DOM - react calculates minimal set of changes when going from the current UI to next UI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makes it suitable for native as well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91601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Virtual DOM - react calculates minimal set of changes when going from the current UI to next UI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makes it suitable for native as well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28730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JSX syntax – can include</a:t>
            </a:r>
            <a:r>
              <a:rPr lang="en-US" baseline="0" dirty="0" smtClean="0"/>
              <a:t> XML like elements directly in the code</a:t>
            </a:r>
            <a:endParaRPr lang="en-US" dirty="0" smtClean="0"/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RENDER method</a:t>
            </a:r>
            <a:r>
              <a:rPr lang="en-US" baseline="0" dirty="0" smtClean="0"/>
              <a:t> – declarative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aseline="0" dirty="0" smtClean="0"/>
              <a:t>GETINITIALSTATE – data that belongs to component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1055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COMPOSITION</a:t>
            </a:r>
            <a:r>
              <a:rPr lang="en-US" baseline="0" dirty="0" smtClean="0"/>
              <a:t> – Comments nested in the Comment component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aseline="0" dirty="0" smtClean="0"/>
              <a:t>PROPS – data propagation from the parent to child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aseline="0" dirty="0" smtClean="0"/>
              <a:t>PROPS.CHILDREN – propagation of the component content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aseline="0" dirty="0" smtClean="0"/>
              <a:t>Communication from the child to parent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7780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9553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Who</a:t>
            </a:r>
            <a:r>
              <a:rPr lang="en-US" baseline="0" dirty="0" smtClean="0"/>
              <a:t> has </a:t>
            </a:r>
            <a:r>
              <a:rPr lang="en-US" dirty="0" smtClean="0"/>
              <a:t>Windows</a:t>
            </a:r>
            <a:r>
              <a:rPr lang="en-US" baseline="0" dirty="0" smtClean="0"/>
              <a:t> and want to code with us, please raise your hands up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Who has MAC and doesn’t have </a:t>
            </a:r>
            <a:r>
              <a:rPr lang="en-US" dirty="0" err="1" smtClean="0"/>
              <a:t>XCode</a:t>
            </a:r>
            <a:r>
              <a:rPr lang="en-US" dirty="0" smtClean="0"/>
              <a:t>, install it right now (takes time to download)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02724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RENDER method – renders native components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the rest of code is the same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instead of SPANS</a:t>
            </a:r>
            <a:r>
              <a:rPr lang="en-US" baseline="0" dirty="0" smtClean="0"/>
              <a:t> &amp; DIVS we use TEXTS &amp; VIEWS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762556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RENDER method – renders native components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the rest of code is the same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not dependent on </a:t>
            </a:r>
            <a:r>
              <a:rPr lang="en-US" dirty="0" err="1" smtClean="0"/>
              <a:t>WebView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583204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63075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 can iterate more quickly, even </a:t>
            </a:r>
            <a:r>
              <a:rPr lang="en-US" sz="11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developers can make meaningful changes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01340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 can iterate more quickly, even </a:t>
            </a:r>
            <a:r>
              <a:rPr lang="en-US" sz="11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developers can make meaningful changes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5658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 can iterate more quickly, even </a:t>
            </a:r>
            <a:r>
              <a:rPr lang="en-US" sz="11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developers can make meaningful changes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93663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 can iterate more quickly, even </a:t>
            </a:r>
            <a:r>
              <a:rPr lang="en-US" sz="11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developers can make meaningful changes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92807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 can iterate more quickly, even </a:t>
            </a:r>
            <a:r>
              <a:rPr lang="en-US" sz="11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developers can make meaningful changes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58849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will</a:t>
            </a:r>
            <a:r>
              <a:rPr lang="en-US" baseline="0" dirty="0" smtClean="0"/>
              <a:t> be supported for a long time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fun to code</a:t>
            </a:r>
          </a:p>
        </p:txBody>
      </p:sp>
    </p:spTree>
    <p:extLst>
      <p:ext uri="{BB962C8B-B14F-4D97-AF65-F5344CB8AC3E}">
        <p14:creationId xmlns:p14="http://schemas.microsoft.com/office/powerpoint/2010/main" val="14970482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596771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Who</a:t>
            </a:r>
            <a:r>
              <a:rPr lang="en-US" baseline="0" dirty="0" smtClean="0"/>
              <a:t> has </a:t>
            </a:r>
            <a:r>
              <a:rPr lang="en-US" dirty="0" smtClean="0"/>
              <a:t>Windows</a:t>
            </a:r>
            <a:r>
              <a:rPr lang="en-US" baseline="0" dirty="0" smtClean="0"/>
              <a:t> and want to code with us, please raise your hands up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Who has MAC and doesn’t have </a:t>
            </a:r>
            <a:r>
              <a:rPr lang="en-US" dirty="0" err="1" smtClean="0"/>
              <a:t>XCode</a:t>
            </a:r>
            <a:r>
              <a:rPr lang="en-US" dirty="0" smtClean="0"/>
              <a:t>, install it right now (takes time to download)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34575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will</a:t>
            </a:r>
            <a:r>
              <a:rPr lang="en-US" baseline="0" dirty="0" smtClean="0"/>
              <a:t> be supported for a long time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fun to code</a:t>
            </a:r>
          </a:p>
        </p:txBody>
      </p:sp>
    </p:spTree>
    <p:extLst>
      <p:ext uri="{BB962C8B-B14F-4D97-AF65-F5344CB8AC3E}">
        <p14:creationId xmlns:p14="http://schemas.microsoft.com/office/powerpoint/2010/main" val="29904543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will</a:t>
            </a:r>
            <a:r>
              <a:rPr lang="en-US" baseline="0" dirty="0" smtClean="0"/>
              <a:t> be supported for a long time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fun to code</a:t>
            </a:r>
          </a:p>
        </p:txBody>
      </p:sp>
    </p:spTree>
    <p:extLst>
      <p:ext uri="{BB962C8B-B14F-4D97-AF65-F5344CB8AC3E}">
        <p14:creationId xmlns:p14="http://schemas.microsoft.com/office/powerpoint/2010/main" val="6836212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will</a:t>
            </a:r>
            <a:r>
              <a:rPr lang="en-US" baseline="0" dirty="0" smtClean="0"/>
              <a:t> be supported for a long time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fun to code</a:t>
            </a:r>
          </a:p>
        </p:txBody>
      </p:sp>
    </p:spTree>
    <p:extLst>
      <p:ext uri="{BB962C8B-B14F-4D97-AF65-F5344CB8AC3E}">
        <p14:creationId xmlns:p14="http://schemas.microsoft.com/office/powerpoint/2010/main" val="278327616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will</a:t>
            </a:r>
            <a:r>
              <a:rPr lang="en-US" baseline="0" dirty="0" smtClean="0"/>
              <a:t> be supported for a long time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fun to code</a:t>
            </a:r>
          </a:p>
        </p:txBody>
      </p:sp>
    </p:spTree>
    <p:extLst>
      <p:ext uri="{BB962C8B-B14F-4D97-AF65-F5344CB8AC3E}">
        <p14:creationId xmlns:p14="http://schemas.microsoft.com/office/powerpoint/2010/main" val="3385505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Who</a:t>
            </a:r>
            <a:r>
              <a:rPr lang="en-US" baseline="0" dirty="0" smtClean="0"/>
              <a:t> has </a:t>
            </a:r>
            <a:r>
              <a:rPr lang="en-US" dirty="0" smtClean="0"/>
              <a:t>Windows</a:t>
            </a:r>
            <a:r>
              <a:rPr lang="en-US" baseline="0" dirty="0" smtClean="0"/>
              <a:t> and want to code with us, please raise your hands up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Who has MAC and doesn’t have </a:t>
            </a:r>
            <a:r>
              <a:rPr lang="en-US" dirty="0" err="1" smtClean="0"/>
              <a:t>XCode</a:t>
            </a:r>
            <a:r>
              <a:rPr lang="en-US" dirty="0" smtClean="0"/>
              <a:t>, install it right now (takes time to download)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9022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aseline="0" dirty="0" smtClean="0"/>
              <a:t>Facebook aim is not to use exactly the same code on both platform rather then use the same technology for multiple platforms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Previously – you had to learn multiple languages to build Web, Backend, IOS, Android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en-US" sz="11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might be skeptical and you should – going of the path of platform can lead to pure user experience – React is great compromise and really </a:t>
            </a:r>
            <a:r>
              <a:rPr lang="cs-CZ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amazing when used</a:t>
            </a:r>
            <a:r>
              <a:rPr lang="cs-CZ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3404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aseline="0" dirty="0" smtClean="0"/>
              <a:t>Facebook aim is not to use exactly the same code on both platform rather then use the same technology for multiple platforms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Previously – you had to learn multiple languages to build Web, Backend, IOS, Android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en-US" sz="11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might be skeptical and you should – going of the path of platform can lead to pure user experience – React is great compromise and really </a:t>
            </a:r>
            <a:r>
              <a:rPr lang="cs-CZ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amazing when used</a:t>
            </a:r>
            <a:r>
              <a:rPr lang="cs-CZ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1336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We cannot</a:t>
            </a:r>
            <a:r>
              <a:rPr lang="en-US" baseline="0" dirty="0" smtClean="0"/>
              <a:t> talk about REACT NATIVE without mentioning REACT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aseline="0" dirty="0" smtClean="0"/>
              <a:t>Let’s see what challenges React solves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0994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Look at </a:t>
            </a:r>
            <a:r>
              <a:rPr lang="en-US" baseline="0" dirty="0" smtClean="0"/>
              <a:t>the picture how it contains repeating patters, which can be wrapped into components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2211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4572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rgbClr val="E53638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pic>
        <p:nvPicPr>
          <p:cNvPr id="10" name="Shape 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83600" y="1725625"/>
            <a:ext cx="3714400" cy="123504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654600" y="2982328"/>
            <a:ext cx="7772400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2800" b="0" i="0" u="none" strike="noStrike" cap="none" baseline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SzPct val="100000"/>
              <a:buFont typeface="Montserrat"/>
              <a:defRPr sz="2000" b="0">
                <a:latin typeface="Montserrat"/>
                <a:ea typeface="Montserrat"/>
                <a:cs typeface="Montserrat"/>
                <a:sym typeface="Montserrat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pic>
        <p:nvPicPr>
          <p:cNvPr id="15" name="Shape 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"/>
            <a:ext cx="888124" cy="88812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1065900" y="904350"/>
            <a:ext cx="5517600" cy="54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None/>
              <a:defRPr sz="2000" b="1">
                <a:solidFill>
                  <a:srgbClr val="E5363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2"/>
          </p:nvPr>
        </p:nvSpPr>
        <p:spPr>
          <a:xfrm>
            <a:off x="1065900" y="1417675"/>
            <a:ext cx="73653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Body 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SzPct val="100000"/>
              <a:buFont typeface="Montserrat"/>
              <a:defRPr sz="2000" b="0">
                <a:latin typeface="Montserrat"/>
                <a:ea typeface="Montserrat"/>
                <a:cs typeface="Montserrat"/>
                <a:sym typeface="Montserrat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pic>
        <p:nvPicPr>
          <p:cNvPr id="21" name="Shape 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"/>
            <a:ext cx="888124" cy="888124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1065900" y="883450"/>
            <a:ext cx="44898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Font typeface="Montserrat"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Font typeface="Montserrat"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Font typeface="Montserrat"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Font typeface="Montserrat"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Font typeface="Montserrat"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Font typeface="Montserrat"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Font typeface="Montserrat"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Font typeface="Montserrat"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Font typeface="Montserrat"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buFont typeface="Montserrat"/>
              <a:defRPr sz="2000" b="0">
                <a:latin typeface="Montserrat"/>
                <a:ea typeface="Montserrat"/>
                <a:cs typeface="Montserrat"/>
                <a:sym typeface="Montserrat"/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pic>
        <p:nvPicPr>
          <p:cNvPr id="26" name="Shape 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2"/>
            <a:ext cx="888124" cy="888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wo Columns 1">
    <p:bg>
      <p:bgPr>
        <a:solidFill>
          <a:srgbClr val="E53638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pic>
        <p:nvPicPr>
          <p:cNvPr id="29" name="Shape 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3924" y="71536"/>
            <a:ext cx="888124" cy="888124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Shape 30"/>
          <p:cNvSpPr txBox="1">
            <a:spLocks noGrp="1"/>
          </p:cNvSpPr>
          <p:nvPr>
            <p:ph type="subTitle" idx="1"/>
          </p:nvPr>
        </p:nvSpPr>
        <p:spPr>
          <a:xfrm>
            <a:off x="685800" y="2179353"/>
            <a:ext cx="7772400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2800" b="0" i="0" u="none" strike="noStrike" cap="none" baseline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pic>
        <p:nvPicPr>
          <p:cNvPr id="33" name="Shape 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870" y="-4876"/>
            <a:ext cx="457200" cy="457187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523725" y="18333"/>
            <a:ext cx="4040099" cy="420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None/>
              <a:defRPr sz="1200" b="0">
                <a:latin typeface="Montserrat"/>
                <a:ea typeface="Montserrat"/>
                <a:cs typeface="Montserrat"/>
                <a:sym typeface="Montserrat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">
    <p:bg>
      <p:bgPr>
        <a:solidFill>
          <a:srgbClr val="E53638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subTitle" idx="1"/>
          </p:nvPr>
        </p:nvSpPr>
        <p:spPr>
          <a:xfrm>
            <a:off x="654600" y="2982328"/>
            <a:ext cx="7772400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None/>
              <a:defRPr sz="2800" b="0" i="0" u="none" strike="noStrike" cap="none" baseline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40" name="Shape 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83600" y="1725625"/>
            <a:ext cx="3714400" cy="123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Body 2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873900" y="1193900"/>
            <a:ext cx="78018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buFont typeface="Raleway"/>
              <a:defRPr sz="2400">
                <a:latin typeface="Raleway"/>
                <a:ea typeface="Raleway"/>
                <a:cs typeface="Raleway"/>
                <a:sym typeface="Raleway"/>
              </a:defRPr>
            </a:lvl1pPr>
            <a:lvl2pPr rtl="0">
              <a:spcBef>
                <a:spcPts val="0"/>
              </a:spcBef>
              <a:buSzPct val="100000"/>
              <a:buFont typeface="Raleway"/>
              <a:defRPr sz="2200">
                <a:latin typeface="Raleway"/>
                <a:ea typeface="Raleway"/>
                <a:cs typeface="Raleway"/>
                <a:sym typeface="Raleway"/>
              </a:defRPr>
            </a:lvl2pPr>
            <a:lvl3pPr rtl="0">
              <a:spcBef>
                <a:spcPts val="0"/>
              </a:spcBef>
              <a:buSzPct val="100000"/>
              <a:buFont typeface="Raleway"/>
              <a:defRPr sz="2200">
                <a:latin typeface="Raleway"/>
                <a:ea typeface="Raleway"/>
                <a:cs typeface="Raleway"/>
                <a:sym typeface="Raleway"/>
              </a:defRPr>
            </a:lvl3pPr>
            <a:lvl4pPr rtl="0">
              <a:spcBef>
                <a:spcPts val="0"/>
              </a:spcBef>
              <a:buFont typeface="Raleway"/>
              <a:defRPr>
                <a:latin typeface="Raleway"/>
                <a:ea typeface="Raleway"/>
                <a:cs typeface="Raleway"/>
                <a:sym typeface="Raleway"/>
              </a:defRPr>
            </a:lvl4pPr>
            <a:lvl5pPr rtl="0">
              <a:spcBef>
                <a:spcPts val="0"/>
              </a:spcBef>
              <a:buFont typeface="Raleway"/>
              <a:defRPr sz="1800">
                <a:latin typeface="Raleway"/>
                <a:ea typeface="Raleway"/>
                <a:cs typeface="Raleway"/>
                <a:sym typeface="Raleway"/>
              </a:defRPr>
            </a:lvl5pPr>
            <a:lvl6pPr rtl="0">
              <a:spcBef>
                <a:spcPts val="0"/>
              </a:spcBef>
              <a:buFont typeface="Raleway"/>
              <a:defRPr sz="1800">
                <a:latin typeface="Raleway"/>
                <a:ea typeface="Raleway"/>
                <a:cs typeface="Raleway"/>
                <a:sym typeface="Raleway"/>
              </a:defRPr>
            </a:lvl6pPr>
            <a:lvl7pPr rtl="0">
              <a:spcBef>
                <a:spcPts val="0"/>
              </a:spcBef>
              <a:buFont typeface="Raleway"/>
              <a:defRPr sz="1800">
                <a:latin typeface="Raleway"/>
                <a:ea typeface="Raleway"/>
                <a:cs typeface="Raleway"/>
                <a:sym typeface="Raleway"/>
              </a:defRPr>
            </a:lvl7pPr>
            <a:lvl8pPr rtl="0">
              <a:spcBef>
                <a:spcPts val="0"/>
              </a:spcBef>
              <a:buFont typeface="Raleway"/>
              <a:defRPr sz="1800">
                <a:latin typeface="Raleway"/>
                <a:ea typeface="Raleway"/>
                <a:cs typeface="Raleway"/>
                <a:sym typeface="Raleway"/>
              </a:defRPr>
            </a:lvl8pPr>
            <a:lvl9pPr rtl="0">
              <a:spcBef>
                <a:spcPts val="0"/>
              </a:spcBef>
              <a:buFont typeface="Raleway"/>
              <a:defRPr sz="18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43" name="Shape 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731699" cy="731699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873900" y="0"/>
            <a:ext cx="8121000" cy="73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buNone/>
              <a:defRPr sz="2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150000"/>
              </a:lnSpc>
              <a:spcBef>
                <a:spcPts val="60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rtl="0">
              <a:lnSpc>
                <a:spcPct val="150000"/>
              </a:lnSpc>
              <a:spcBef>
                <a:spcPts val="48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rtl="0">
              <a:lnSpc>
                <a:spcPct val="150000"/>
              </a:lnSpc>
              <a:spcBef>
                <a:spcPts val="48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rtl="0">
              <a:lnSpc>
                <a:spcPct val="150000"/>
              </a:lnSpc>
              <a:spcBef>
                <a:spcPts val="36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rtl="0">
              <a:lnSpc>
                <a:spcPct val="150000"/>
              </a:lnSpc>
              <a:spcBef>
                <a:spcPts val="36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rtl="0">
              <a:lnSpc>
                <a:spcPct val="150000"/>
              </a:lnSpc>
              <a:spcBef>
                <a:spcPts val="36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rtl="0">
              <a:lnSpc>
                <a:spcPct val="150000"/>
              </a:lnSpc>
              <a:spcBef>
                <a:spcPts val="36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rtl="0">
              <a:lnSpc>
                <a:spcPct val="150000"/>
              </a:lnSpc>
              <a:spcBef>
                <a:spcPts val="36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rtl="0">
              <a:lnSpc>
                <a:spcPct val="150000"/>
              </a:lnSpc>
              <a:spcBef>
                <a:spcPts val="360"/>
              </a:spcBef>
              <a:buClr>
                <a:srgbClr val="666666"/>
              </a:buClr>
              <a:buSzPct val="100000"/>
              <a:buFont typeface="Montserrat"/>
              <a:defRPr sz="16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Clr>
                <a:schemeClr val="dk1"/>
              </a:buClr>
              <a:buSzPct val="100000"/>
              <a:buFont typeface="Montserrat"/>
              <a:buNone/>
              <a:defRPr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gif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subTitle" idx="1"/>
          </p:nvPr>
        </p:nvSpPr>
        <p:spPr>
          <a:xfrm>
            <a:off x="654600" y="2982328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REACT &amp; REACT NATIVE</a:t>
            </a:r>
            <a:endParaRPr lang="en" dirty="0"/>
          </a:p>
          <a:p>
            <a:pPr>
              <a:spcBef>
                <a:spcPts val="0"/>
              </a:spcBef>
              <a:buNone/>
            </a:pPr>
            <a:r>
              <a:rPr lang="en" sz="1800" dirty="0"/>
              <a:t> </a:t>
            </a:r>
            <a:r>
              <a:rPr lang="en" sz="1800" dirty="0" smtClean="0"/>
              <a:t>Daniel Kijkov, Vladim</a:t>
            </a:r>
            <a:r>
              <a:rPr lang="en-US" sz="1800" dirty="0" err="1" smtClean="0"/>
              <a:t>i</a:t>
            </a:r>
            <a:r>
              <a:rPr lang="cs-CZ" sz="1800" dirty="0" smtClean="0"/>
              <a:t>r Van</a:t>
            </a:r>
            <a:r>
              <a:rPr lang="en-US" sz="1800" dirty="0" smtClean="0"/>
              <a:t>e</a:t>
            </a:r>
            <a:r>
              <a:rPr lang="cs-CZ" sz="1800" dirty="0" smtClean="0"/>
              <a:t>k, Josef Z</a:t>
            </a:r>
            <a:r>
              <a:rPr lang="en-US" sz="1800" dirty="0" smtClean="0"/>
              <a:t>a</a:t>
            </a:r>
            <a:r>
              <a:rPr lang="cs-CZ" sz="1800" dirty="0" smtClean="0"/>
              <a:t>vi</a:t>
            </a:r>
            <a:r>
              <a:rPr lang="en-US" sz="1800" dirty="0" smtClean="0"/>
              <a:t>s</a:t>
            </a:r>
            <a:r>
              <a:rPr lang="cs-CZ" sz="1800" dirty="0" smtClean="0"/>
              <a:t>ek</a:t>
            </a:r>
            <a:endParaRPr lang="en-US" sz="1800" dirty="0" smtClean="0"/>
          </a:p>
          <a:p>
            <a:pPr>
              <a:spcBef>
                <a:spcPts val="0"/>
              </a:spcBef>
              <a:buNone/>
            </a:pPr>
            <a:endParaRPr lang="en-US" sz="1800" dirty="0"/>
          </a:p>
          <a:p>
            <a:pPr>
              <a:spcBef>
                <a:spcPts val="0"/>
              </a:spcBef>
              <a:buNone/>
            </a:pPr>
            <a:endParaRPr lang="en-US" sz="1800" dirty="0" smtClean="0"/>
          </a:p>
          <a:p>
            <a:pPr>
              <a:spcBef>
                <a:spcPts val="0"/>
              </a:spcBef>
              <a:buNone/>
            </a:pPr>
            <a:endParaRPr lang="en-US" sz="18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738" y="955966"/>
            <a:ext cx="5669551" cy="3729000"/>
          </a:xfrm>
          <a:prstGeom prst="rect">
            <a:avLst/>
          </a:prstGeom>
        </p:spPr>
      </p:pic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" dirty="0"/>
              <a:t>Components in apps</a:t>
            </a:r>
          </a:p>
        </p:txBody>
      </p:sp>
      <p:sp>
        <p:nvSpPr>
          <p:cNvPr id="5" name="Rectangle 4"/>
          <p:cNvSpPr/>
          <p:nvPr/>
        </p:nvSpPr>
        <p:spPr>
          <a:xfrm>
            <a:off x="4004847" y="1418053"/>
            <a:ext cx="3386553" cy="7155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3985797" y="2858566"/>
            <a:ext cx="3386553" cy="7155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Rectangle 7"/>
          <p:cNvSpPr/>
          <p:nvPr/>
        </p:nvSpPr>
        <p:spPr>
          <a:xfrm>
            <a:off x="2223673" y="1433928"/>
            <a:ext cx="1527286" cy="3631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Rectangle 8"/>
          <p:cNvSpPr/>
          <p:nvPr/>
        </p:nvSpPr>
        <p:spPr>
          <a:xfrm>
            <a:off x="3374306" y="1486353"/>
            <a:ext cx="315044" cy="2704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3153788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way in MVC frameworks</a:t>
            </a:r>
            <a:endParaRPr lang="cs-CZ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854" y="1433144"/>
            <a:ext cx="6037160" cy="8549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4233" y="2873150"/>
            <a:ext cx="3552139" cy="15257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8554" y="3053894"/>
            <a:ext cx="2403043" cy="152491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1512126" y="1103421"/>
            <a:ext cx="1467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HTML template</a:t>
            </a:r>
            <a:endParaRPr lang="cs-CZ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065900" y="2543427"/>
            <a:ext cx="10695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Javascript</a:t>
            </a:r>
            <a:endParaRPr lang="cs-CZ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626142" y="2719261"/>
            <a:ext cx="5549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CSS</a:t>
            </a:r>
            <a:endParaRPr lang="cs-CZ" b="1" dirty="0"/>
          </a:p>
        </p:txBody>
      </p:sp>
    </p:spTree>
    <p:extLst>
      <p:ext uri="{BB962C8B-B14F-4D97-AF65-F5344CB8AC3E}">
        <p14:creationId xmlns:p14="http://schemas.microsoft.com/office/powerpoint/2010/main" val="262858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trying to change unpredictable code</a:t>
            </a:r>
            <a:endParaRPr lang="cs-CZ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958" y="1054760"/>
            <a:ext cx="4844781" cy="363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57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Issues with MVC libraries</a:t>
            </a:r>
            <a:endParaRPr lang="e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738" y="955966"/>
            <a:ext cx="5669551" cy="37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66271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738" y="955966"/>
            <a:ext cx="5669551" cy="3729000"/>
          </a:xfrm>
          <a:prstGeom prst="rect">
            <a:avLst/>
          </a:prstGeom>
        </p:spPr>
      </p:pic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" dirty="0"/>
              <a:t>Issues with MVC libraries</a:t>
            </a:r>
          </a:p>
        </p:txBody>
      </p:sp>
      <p:sp>
        <p:nvSpPr>
          <p:cNvPr id="2" name="Rectangle 1"/>
          <p:cNvSpPr/>
          <p:nvPr/>
        </p:nvSpPr>
        <p:spPr>
          <a:xfrm>
            <a:off x="3942355" y="1433169"/>
            <a:ext cx="3487145" cy="2879751"/>
          </a:xfrm>
          <a:prstGeom prst="rect">
            <a:avLst/>
          </a:prstGeom>
          <a:solidFill>
            <a:srgbClr val="F7ECD7">
              <a:alpha val="6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Rectangle 4"/>
          <p:cNvSpPr/>
          <p:nvPr/>
        </p:nvSpPr>
        <p:spPr>
          <a:xfrm>
            <a:off x="2136278" y="1433169"/>
            <a:ext cx="1666102" cy="989991"/>
          </a:xfrm>
          <a:prstGeom prst="rect">
            <a:avLst/>
          </a:prstGeom>
          <a:solidFill>
            <a:srgbClr val="F7ECD7">
              <a:alpha val="6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030378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738" y="955966"/>
            <a:ext cx="5669551" cy="3729000"/>
          </a:xfrm>
          <a:prstGeom prst="rect">
            <a:avLst/>
          </a:prstGeom>
        </p:spPr>
      </p:pic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" dirty="0"/>
              <a:t>Issues with MVC libraries</a:t>
            </a:r>
          </a:p>
        </p:txBody>
      </p:sp>
      <p:sp>
        <p:nvSpPr>
          <p:cNvPr id="2" name="Rectangle 1"/>
          <p:cNvSpPr/>
          <p:nvPr/>
        </p:nvSpPr>
        <p:spPr>
          <a:xfrm>
            <a:off x="4160520" y="4213860"/>
            <a:ext cx="3253740" cy="281940"/>
          </a:xfrm>
          <a:prstGeom prst="rect">
            <a:avLst/>
          </a:prstGeom>
          <a:solidFill>
            <a:srgbClr val="F7ECD7">
              <a:alpha val="6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Rectangle 4"/>
          <p:cNvSpPr/>
          <p:nvPr/>
        </p:nvSpPr>
        <p:spPr>
          <a:xfrm>
            <a:off x="3364990" y="1486510"/>
            <a:ext cx="338329" cy="294438"/>
          </a:xfrm>
          <a:prstGeom prst="rect">
            <a:avLst/>
          </a:prstGeom>
          <a:solidFill>
            <a:srgbClr val="F7ECD7">
              <a:alpha val="6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60878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" dirty="0" smtClean="0"/>
              <a:t>React components</a:t>
            </a:r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4532" y="1148155"/>
            <a:ext cx="5282056" cy="279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646432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cs-CZ" dirty="0" smtClean="0"/>
              <a:t>What</a:t>
            </a:r>
            <a:r>
              <a:rPr lang="en-US" dirty="0" smtClean="0"/>
              <a:t> </a:t>
            </a:r>
            <a:r>
              <a:rPr lang="en-US" dirty="0"/>
              <a:t>does </a:t>
            </a:r>
            <a:r>
              <a:rPr lang="cs-CZ" dirty="0"/>
              <a:t>the component look</a:t>
            </a:r>
            <a:r>
              <a:rPr lang="en-US" dirty="0"/>
              <a:t> </a:t>
            </a:r>
            <a:r>
              <a:rPr lang="cs-CZ" dirty="0"/>
              <a:t>in </a:t>
            </a:r>
            <a:r>
              <a:rPr lang="cs-CZ" dirty="0" smtClean="0"/>
              <a:t>REACT?</a:t>
            </a:r>
            <a:endParaRPr lang="e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09" y="849015"/>
            <a:ext cx="4397072" cy="40276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8803425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 smtClean="0"/>
              <a:t>Component parts and composition</a:t>
            </a:r>
            <a:endParaRPr lang="e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769" y="785959"/>
            <a:ext cx="7527335" cy="41536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6708013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0" y="1934678"/>
            <a:ext cx="9144000" cy="1059997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 smtClean="0"/>
              <a:t>REACT NATIVE</a:t>
            </a:r>
            <a:endParaRPr lang="en" sz="3600" dirty="0"/>
          </a:p>
        </p:txBody>
      </p:sp>
    </p:spTree>
    <p:extLst>
      <p:ext uri="{BB962C8B-B14F-4D97-AF65-F5344CB8AC3E}">
        <p14:creationId xmlns:p14="http://schemas.microsoft.com/office/powerpoint/2010/main" val="207931495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Overview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161249"/>
            <a:ext cx="7423582" cy="35551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24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introducing React &amp; React </a:t>
            </a:r>
            <a:r>
              <a:rPr lang="en" sz="24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Native</a:t>
            </a:r>
            <a:endParaRPr lang="en" sz="2400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s-CZ" dirty="0" smtClean="0"/>
              <a:t>What</a:t>
            </a:r>
            <a:r>
              <a:rPr lang="en-US" dirty="0" smtClean="0"/>
              <a:t> does </a:t>
            </a:r>
            <a:r>
              <a:rPr lang="cs-CZ" dirty="0" smtClean="0"/>
              <a:t>the component look</a:t>
            </a:r>
            <a:r>
              <a:rPr lang="en-US" dirty="0" smtClean="0"/>
              <a:t> </a:t>
            </a:r>
            <a:r>
              <a:rPr lang="cs-CZ" dirty="0" smtClean="0"/>
              <a:t>in REACT NATIVE?</a:t>
            </a:r>
            <a:endParaRPr lang="e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548" y="1159799"/>
            <a:ext cx="3834393" cy="34793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402" y="1159799"/>
            <a:ext cx="3968546" cy="36411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/>
          <p:cNvSpPr txBox="1"/>
          <p:nvPr/>
        </p:nvSpPr>
        <p:spPr>
          <a:xfrm>
            <a:off x="4876349" y="852022"/>
            <a:ext cx="21162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EcmaScript</a:t>
            </a:r>
            <a:r>
              <a:rPr lang="en-US" dirty="0" smtClean="0"/>
              <a:t> 2015 syntax</a:t>
            </a:r>
            <a:endParaRPr lang="cs-CZ" dirty="0"/>
          </a:p>
        </p:txBody>
      </p:sp>
      <p:sp>
        <p:nvSpPr>
          <p:cNvPr id="11" name="TextBox 10"/>
          <p:cNvSpPr txBox="1"/>
          <p:nvPr/>
        </p:nvSpPr>
        <p:spPr>
          <a:xfrm>
            <a:off x="1121548" y="852022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Older syntax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5466340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Native components</a:t>
            </a:r>
            <a:endParaRPr lang="e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105" y="804617"/>
            <a:ext cx="3803929" cy="18837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3105" y="2798732"/>
            <a:ext cx="4407278" cy="22351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107" y="694237"/>
            <a:ext cx="2214872" cy="38991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962017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JSX </a:t>
            </a:r>
            <a:r>
              <a:rPr lang="en" dirty="0" smtClean="0">
                <a:sym typeface="Wingdings" panose="05000000000000000000" pitchFamily="2" charset="2"/>
              </a:rPr>
              <a:t>transformation to JavaScript</a:t>
            </a:r>
            <a:endParaRPr lang="en" dirty="0"/>
          </a:p>
        </p:txBody>
      </p:sp>
      <p:sp>
        <p:nvSpPr>
          <p:cNvPr id="11" name="Down Arrow 10"/>
          <p:cNvSpPr/>
          <p:nvPr/>
        </p:nvSpPr>
        <p:spPr>
          <a:xfrm>
            <a:off x="2493631" y="2328713"/>
            <a:ext cx="482804" cy="344005"/>
          </a:xfrm>
          <a:prstGeom prst="downArrow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358" y="808372"/>
            <a:ext cx="5968587" cy="15591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4358" y="2754632"/>
            <a:ext cx="4750377" cy="20088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 internally</a:t>
            </a:r>
            <a:endParaRPr lang="cs-CZ" dirty="0"/>
          </a:p>
        </p:txBody>
      </p:sp>
      <p:sp>
        <p:nvSpPr>
          <p:cNvPr id="7" name="Shape 78"/>
          <p:cNvSpPr txBox="1"/>
          <p:nvPr/>
        </p:nvSpPr>
        <p:spPr>
          <a:xfrm>
            <a:off x="1065899" y="971055"/>
            <a:ext cx="7134439" cy="6382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small </a:t>
            </a:r>
            <a:r>
              <a:rPr lang="cs-CZ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JavaScript code </a:t>
            </a:r>
            <a:r>
              <a:rPr lang="en-US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that </a:t>
            </a:r>
            <a:r>
              <a:rPr lang="cs-CZ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controls native components</a:t>
            </a:r>
            <a:endParaRPr lang="en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704" y="2009988"/>
            <a:ext cx="6436896" cy="236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899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do you get?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161250"/>
            <a:ext cx="6136799" cy="10698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you don’t have to wait for compile times</a:t>
            </a: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81231497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do you get?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161250"/>
            <a:ext cx="6136799" cy="10698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you don’t have to wait for compile times</a:t>
            </a: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declarative way of defining components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Shape 78"/>
          <p:cNvSpPr txBox="1"/>
          <p:nvPr/>
        </p:nvSpPr>
        <p:spPr>
          <a:xfrm>
            <a:off x="1665139" y="2089402"/>
            <a:ext cx="6422420" cy="8651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r>
              <a:rPr lang="en" i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Imperative – focuses on how the program operates</a:t>
            </a: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r>
              <a:rPr lang="en" i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Declarative – focuses on what the program should accomplish</a:t>
            </a:r>
          </a:p>
        </p:txBody>
      </p:sp>
    </p:spTree>
    <p:extLst>
      <p:ext uri="{BB962C8B-B14F-4D97-AF65-F5344CB8AC3E}">
        <p14:creationId xmlns:p14="http://schemas.microsoft.com/office/powerpoint/2010/main" val="71495076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do you get?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161250"/>
            <a:ext cx="6136799" cy="10698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you don’t have to wait for compile times</a:t>
            </a: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declarative way of defining components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Shape 78"/>
          <p:cNvSpPr txBox="1"/>
          <p:nvPr/>
        </p:nvSpPr>
        <p:spPr>
          <a:xfrm>
            <a:off x="1665139" y="2089402"/>
            <a:ext cx="6422420" cy="8651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r>
              <a:rPr lang="en" i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Imperative – focuses on how the program operates</a:t>
            </a: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r>
              <a:rPr lang="en" i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Declarative – focuses on what the program should accomplish</a:t>
            </a:r>
          </a:p>
        </p:txBody>
      </p:sp>
      <p:sp>
        <p:nvSpPr>
          <p:cNvPr id="9" name="Shape 78"/>
          <p:cNvSpPr txBox="1"/>
          <p:nvPr/>
        </p:nvSpPr>
        <p:spPr>
          <a:xfrm>
            <a:off x="1065899" y="3040037"/>
            <a:ext cx="6666267" cy="16124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-US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code sharing between platforms</a:t>
            </a: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395026582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do you get?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161250"/>
            <a:ext cx="6136799" cy="10698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you don’t have to wait for compile times</a:t>
            </a: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declarative way of defining components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Shape 78"/>
          <p:cNvSpPr txBox="1"/>
          <p:nvPr/>
        </p:nvSpPr>
        <p:spPr>
          <a:xfrm>
            <a:off x="1665139" y="2089402"/>
            <a:ext cx="6422420" cy="8651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r>
              <a:rPr lang="en" i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Imperative – focuses on how the program operates</a:t>
            </a: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r>
              <a:rPr lang="en" i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Declarative – focuses on what the program should accomplish</a:t>
            </a:r>
          </a:p>
        </p:txBody>
      </p:sp>
      <p:sp>
        <p:nvSpPr>
          <p:cNvPr id="9" name="Shape 78"/>
          <p:cNvSpPr txBox="1"/>
          <p:nvPr/>
        </p:nvSpPr>
        <p:spPr>
          <a:xfrm>
            <a:off x="1065899" y="3040037"/>
            <a:ext cx="6666267" cy="16124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-US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code sharing between platforms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-US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predictable – UI reflects the state</a:t>
            </a:r>
            <a:endParaRPr lang="en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0774485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do you get?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161250"/>
            <a:ext cx="6136799" cy="10698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you don’t have to wait for compile times</a:t>
            </a: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declarative way of defining components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Shape 78"/>
          <p:cNvSpPr txBox="1"/>
          <p:nvPr/>
        </p:nvSpPr>
        <p:spPr>
          <a:xfrm>
            <a:off x="1665139" y="2089402"/>
            <a:ext cx="6422420" cy="8651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r>
              <a:rPr lang="en" i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Imperative – focuses on how the program operates</a:t>
            </a: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r>
              <a:rPr lang="en" i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Declarative – focuses on what the program should accomplish</a:t>
            </a:r>
          </a:p>
        </p:txBody>
      </p:sp>
      <p:sp>
        <p:nvSpPr>
          <p:cNvPr id="9" name="Shape 78"/>
          <p:cNvSpPr txBox="1"/>
          <p:nvPr/>
        </p:nvSpPr>
        <p:spPr>
          <a:xfrm>
            <a:off x="1065899" y="3040037"/>
            <a:ext cx="6666267" cy="16124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-US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code sharing between platforms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-US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predictable – UI reflects the state</a:t>
            </a:r>
            <a:endParaRPr lang="en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simplicity of JavaScript with high </a:t>
            </a:r>
            <a:r>
              <a:rPr lang="cs-CZ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performant</a:t>
            </a:r>
            <a:r>
              <a:rPr lang="en-US" sz="18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UI</a:t>
            </a:r>
            <a:endParaRPr lang="en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092231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do you get?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091643"/>
            <a:ext cx="7795678" cy="39187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easy to write tests</a:t>
            </a: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reuse components and their composition</a:t>
            </a: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reuse developers </a:t>
            </a:r>
            <a:r>
              <a:rPr lang="en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Wingdings" panose="05000000000000000000" pitchFamily="2" charset="2"/>
              </a:rPr>
              <a:t></a:t>
            </a: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Wingdings" panose="05000000000000000000" pitchFamily="2" charset="2"/>
              </a:rPr>
              <a:t>can be combined with other frameworks</a:t>
            </a: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Wingdings" panose="05000000000000000000" pitchFamily="2" charset="2"/>
              </a:rPr>
              <a:t>easy debugging (Chrome/Safari dev tools, Chrome extension)</a:t>
            </a: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Wingdings" panose="05000000000000000000" pitchFamily="2" charset="2"/>
              </a:rPr>
              <a:t>created by Facebook, strong community around</a:t>
            </a:r>
            <a:endParaRPr lang="cs-CZ" sz="16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Wingdings" panose="05000000000000000000" pitchFamily="2" charset="2"/>
            </a:endParaRP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cs-CZ" sz="16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Wingdings" panose="05000000000000000000" pitchFamily="2" charset="2"/>
              </a:rPr>
              <a:t>i</a:t>
            </a:r>
            <a:r>
              <a:rPr lang="cs-CZ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Wingdings" panose="05000000000000000000" pitchFamily="2" charset="2"/>
              </a:rPr>
              <a:t>nstant updates - CodePush, AppHub</a:t>
            </a: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app with native feel</a:t>
            </a:r>
            <a:endParaRPr lang="en" sz="1600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6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6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sz="1200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2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sz="12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200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37764986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Overview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161249"/>
            <a:ext cx="7423582" cy="35551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24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introducing React &amp; React Native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24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preparation of environment</a:t>
            </a:r>
          </a:p>
        </p:txBody>
      </p:sp>
    </p:spTree>
    <p:extLst>
      <p:ext uri="{BB962C8B-B14F-4D97-AF65-F5344CB8AC3E}">
        <p14:creationId xmlns:p14="http://schemas.microsoft.com/office/powerpoint/2010/main" val="422658220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3638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subTitle" idx="1"/>
          </p:nvPr>
        </p:nvSpPr>
        <p:spPr>
          <a:xfrm>
            <a:off x="654600" y="2982328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Let’s create an app</a:t>
            </a:r>
            <a:endParaRPr lang="en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Environment setup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091643"/>
            <a:ext cx="7795678" cy="39187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lvl="2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</a:pPr>
            <a:r>
              <a:rPr lang="en-US" sz="1600" b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REACT REQUIREMENTS: </a:t>
            </a:r>
          </a:p>
          <a:p>
            <a:pPr marL="457200" lvl="3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cs-CZ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https</a:t>
            </a:r>
            <a:r>
              <a:rPr lang="cs-CZ" sz="16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://</a:t>
            </a:r>
            <a:r>
              <a:rPr lang="cs-CZ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facebook.github.io/react-native/docs/getting-started.html#content</a:t>
            </a:r>
            <a:endParaRPr lang="en-US" sz="16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2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</a:pPr>
            <a:r>
              <a:rPr lang="en-US" sz="1600" b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EDITOR: </a:t>
            </a:r>
            <a:endParaRPr lang="en-US" sz="1600" b="1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3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-US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Sublime - </a:t>
            </a:r>
            <a:r>
              <a:rPr lang="cs-CZ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http</a:t>
            </a:r>
            <a:r>
              <a:rPr lang="cs-CZ" sz="16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://www.sublimetext.com</a:t>
            </a:r>
            <a:r>
              <a:rPr lang="cs-CZ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/</a:t>
            </a:r>
            <a:endParaRPr lang="en-US" sz="16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3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-US" sz="16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Atom - https://atom.io/</a:t>
            </a:r>
            <a:endParaRPr lang="en-US" sz="16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2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</a:pPr>
            <a:r>
              <a:rPr lang="en-US" sz="1600" b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FILES: </a:t>
            </a:r>
            <a:endParaRPr lang="en-US" sz="1600" b="1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3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cs-CZ" sz="16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https</a:t>
            </a:r>
            <a:r>
              <a:rPr lang="cs-CZ" sz="16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://github.com/strvcom/React-Meetup.git</a:t>
            </a:r>
            <a:endParaRPr lang="en" sz="16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6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sz="1200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2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sz="12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200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53625115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s-CZ" dirty="0" smtClean="0"/>
              <a:t>Chat app</a:t>
            </a:r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8464" y="1058134"/>
            <a:ext cx="2075770" cy="37019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5451160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s-CZ" dirty="0" smtClean="0"/>
              <a:t>Chat app</a:t>
            </a:r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8464" y="1058134"/>
            <a:ext cx="2075770" cy="37019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3895614" y="1585184"/>
            <a:ext cx="904986" cy="1364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Rectangle 5"/>
          <p:cNvSpPr/>
          <p:nvPr/>
        </p:nvSpPr>
        <p:spPr>
          <a:xfrm>
            <a:off x="3895614" y="1721644"/>
            <a:ext cx="904986" cy="1364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4969558" y="1592757"/>
            <a:ext cx="904986" cy="1364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Rectangle 7"/>
          <p:cNvSpPr/>
          <p:nvPr/>
        </p:nvSpPr>
        <p:spPr>
          <a:xfrm>
            <a:off x="3838464" y="1190625"/>
            <a:ext cx="2075770" cy="189547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Rectangle 1"/>
          <p:cNvSpPr/>
          <p:nvPr/>
        </p:nvSpPr>
        <p:spPr>
          <a:xfrm>
            <a:off x="3838464" y="1534384"/>
            <a:ext cx="2075770" cy="38966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Rectangle 8"/>
          <p:cNvSpPr/>
          <p:nvPr/>
        </p:nvSpPr>
        <p:spPr>
          <a:xfrm>
            <a:off x="3838464" y="4467860"/>
            <a:ext cx="2075770" cy="29224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Rectangle 9"/>
          <p:cNvSpPr/>
          <p:nvPr/>
        </p:nvSpPr>
        <p:spPr>
          <a:xfrm>
            <a:off x="3862388" y="4493419"/>
            <a:ext cx="1595437" cy="2405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Rectangle 10"/>
          <p:cNvSpPr/>
          <p:nvPr/>
        </p:nvSpPr>
        <p:spPr>
          <a:xfrm>
            <a:off x="5481749" y="4493419"/>
            <a:ext cx="411846" cy="2405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355290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/>
        </p:nvSpPr>
        <p:spPr>
          <a:xfrm>
            <a:off x="1065900" y="1091643"/>
            <a:ext cx="7795678" cy="39187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2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6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sz="1200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2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sz="12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1200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554" y="1203159"/>
            <a:ext cx="7197589" cy="300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15984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Overview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161249"/>
            <a:ext cx="7423582" cy="35551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24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introducing React &amp; React Native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24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preparation of environment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24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simple chat app from scratch</a:t>
            </a: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sz="24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51869744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is REACT NATIVE?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161249"/>
            <a:ext cx="6168833" cy="952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1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library for building native mobile apps on Android and iOS</a:t>
            </a: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691338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8"/>
          <p:cNvSpPr txBox="1"/>
          <p:nvPr/>
        </p:nvSpPr>
        <p:spPr>
          <a:xfrm>
            <a:off x="1368268" y="2236356"/>
            <a:ext cx="6136799" cy="6894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lvl="0" algn="ctr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r>
              <a:rPr lang="en" sz="2400" b="1" i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“Write once, run anywhere”</a:t>
            </a:r>
          </a:p>
          <a:p>
            <a:pPr marL="457200" lvl="0" indent="-228600" algn="ctr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2400" b="1" i="1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is REACT NATIVE?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161249"/>
            <a:ext cx="6168833" cy="952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1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library for building native mobile apps on Android </a:t>
            </a:r>
            <a:r>
              <a:rPr lang="en" sz="180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and </a:t>
            </a:r>
            <a:r>
              <a:rPr lang="en" sz="180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iOS</a:t>
            </a: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4089195" y="3123398"/>
            <a:ext cx="694944" cy="610042"/>
          </a:xfrm>
          <a:prstGeom prst="downArrow">
            <a:avLst/>
          </a:prstGeom>
          <a:solidFill>
            <a:srgbClr val="FF5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Shape 78"/>
          <p:cNvSpPr txBox="1"/>
          <p:nvPr/>
        </p:nvSpPr>
        <p:spPr>
          <a:xfrm>
            <a:off x="1368268" y="3733440"/>
            <a:ext cx="6136799" cy="6894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lvl="0" algn="ctr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r>
              <a:rPr lang="en" sz="2400" b="1" i="1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“Learn once, write anywhere”</a:t>
            </a:r>
            <a:endParaRPr lang="en" sz="2400" b="1" i="1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algn="ctr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2400" b="1" i="1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algn="ctr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sz="2400" b="1" i="1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algn="ctr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sz="2400" b="1" i="1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32342759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is REACT?</a:t>
            </a:r>
            <a:endParaRPr lang="en" dirty="0"/>
          </a:p>
        </p:txBody>
      </p:sp>
      <p:sp>
        <p:nvSpPr>
          <p:cNvPr id="78" name="Shape 78"/>
          <p:cNvSpPr txBox="1"/>
          <p:nvPr/>
        </p:nvSpPr>
        <p:spPr>
          <a:xfrm>
            <a:off x="1065900" y="1161249"/>
            <a:ext cx="6241985" cy="34692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1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library for building user </a:t>
            </a: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web </a:t>
            </a:r>
            <a:r>
              <a:rPr lang="en-US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user </a:t>
            </a:r>
            <a:r>
              <a:rPr lang="en-US" sz="18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interfaces</a:t>
            </a:r>
            <a:endParaRPr lang="en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1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released 2013</a:t>
            </a:r>
            <a:endParaRPr lang="en-US" sz="1800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1" indent="-228600">
              <a:lnSpc>
                <a:spcPct val="150000"/>
              </a:lnSpc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r>
              <a:rPr lang="en-US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goes </a:t>
            </a:r>
            <a:r>
              <a:rPr lang="en-US" sz="18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against </a:t>
            </a:r>
            <a:r>
              <a:rPr lang="en-US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some practices that we </a:t>
            </a:r>
            <a:r>
              <a:rPr lang="en-US" sz="1800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were used </a:t>
            </a:r>
            <a:r>
              <a:rPr lang="en-US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to</a:t>
            </a:r>
          </a:p>
          <a:p>
            <a:pPr marL="228600" lvl="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</a:pPr>
            <a:endParaRPr lang="en" dirty="0" smtClean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200"/>
              </a:spcAft>
              <a:buClr>
                <a:srgbClr val="666666"/>
              </a:buClr>
              <a:buFont typeface="Montserrat"/>
              <a:buChar char="●"/>
            </a:pPr>
            <a:endParaRPr lang="en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31597004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" dirty="0"/>
              <a:t>Components </a:t>
            </a:r>
            <a:r>
              <a:rPr lang="en" dirty="0" smtClean="0"/>
              <a:t>in apps</a:t>
            </a:r>
            <a:endParaRPr lang="e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738" y="955966"/>
            <a:ext cx="5669551" cy="37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57507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738" y="955966"/>
            <a:ext cx="5669551" cy="3729000"/>
          </a:xfrm>
          <a:prstGeom prst="rect">
            <a:avLst/>
          </a:prstGeom>
        </p:spPr>
      </p:pic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065900" y="184537"/>
            <a:ext cx="7620899" cy="509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" dirty="0"/>
              <a:t>Components in apps</a:t>
            </a:r>
          </a:p>
        </p:txBody>
      </p:sp>
      <p:sp>
        <p:nvSpPr>
          <p:cNvPr id="5" name="Rectangle 4"/>
          <p:cNvSpPr/>
          <p:nvPr/>
        </p:nvSpPr>
        <p:spPr>
          <a:xfrm>
            <a:off x="4004847" y="1418053"/>
            <a:ext cx="3386553" cy="7155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3985797" y="2858566"/>
            <a:ext cx="3386553" cy="7155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Rectangle 8"/>
          <p:cNvSpPr/>
          <p:nvPr/>
        </p:nvSpPr>
        <p:spPr>
          <a:xfrm>
            <a:off x="2223673" y="1433928"/>
            <a:ext cx="1527286" cy="3631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2671890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1035</Words>
  <Application>Microsoft Office PowerPoint</Application>
  <PresentationFormat>On-screen Show (16:9)</PresentationFormat>
  <Paragraphs>189</Paragraphs>
  <Slides>34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Montserrat</vt:lpstr>
      <vt:lpstr>Raleway</vt:lpstr>
      <vt:lpstr>Arial</vt:lpstr>
      <vt:lpstr>Wingdings</vt:lpstr>
      <vt:lpstr>simple-light</vt:lpstr>
      <vt:lpstr>PowerPoint Presentation</vt:lpstr>
      <vt:lpstr>Overview</vt:lpstr>
      <vt:lpstr>Overview</vt:lpstr>
      <vt:lpstr>Overview</vt:lpstr>
      <vt:lpstr>What is REACT NATIVE?</vt:lpstr>
      <vt:lpstr>What is REACT NATIVE?</vt:lpstr>
      <vt:lpstr>What is REACT?</vt:lpstr>
      <vt:lpstr>Components in apps</vt:lpstr>
      <vt:lpstr>Components in apps</vt:lpstr>
      <vt:lpstr>Components in apps</vt:lpstr>
      <vt:lpstr>Common way in MVC frameworks</vt:lpstr>
      <vt:lpstr>When trying to change unpredictable code</vt:lpstr>
      <vt:lpstr>Issues with MVC libraries</vt:lpstr>
      <vt:lpstr>Issues with MVC libraries</vt:lpstr>
      <vt:lpstr>Issues with MVC libraries</vt:lpstr>
      <vt:lpstr>React components</vt:lpstr>
      <vt:lpstr>What does the component look in REACT?</vt:lpstr>
      <vt:lpstr>Component parts and composition</vt:lpstr>
      <vt:lpstr>REACT NATIVE</vt:lpstr>
      <vt:lpstr>What does the component look in REACT NATIVE?</vt:lpstr>
      <vt:lpstr>Native components</vt:lpstr>
      <vt:lpstr>JSX transformation to JavaScript</vt:lpstr>
      <vt:lpstr>How it works internally</vt:lpstr>
      <vt:lpstr>What do you get?</vt:lpstr>
      <vt:lpstr>What do you get?</vt:lpstr>
      <vt:lpstr>What do you get?</vt:lpstr>
      <vt:lpstr>What do you get?</vt:lpstr>
      <vt:lpstr>What do you get?</vt:lpstr>
      <vt:lpstr>What do you get?</vt:lpstr>
      <vt:lpstr>PowerPoint Presentation</vt:lpstr>
      <vt:lpstr>Environment setup</vt:lpstr>
      <vt:lpstr>Chat app</vt:lpstr>
      <vt:lpstr>Chat app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</dc:creator>
  <cp:lastModifiedBy>Joe</cp:lastModifiedBy>
  <cp:revision>168</cp:revision>
  <dcterms:modified xsi:type="dcterms:W3CDTF">2015-11-01T12:20:03Z</dcterms:modified>
</cp:coreProperties>
</file>